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8aaff0bdb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8aaff0bdb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8aaff0bdbe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8aaff0bdbe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8aaff0bdbe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8aaff0bdbe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8aaff0bdbe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8aaff0bdbe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8aaff0bdbe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8aaff0bdbe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8ac022a3b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8ac022a3b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8ac022a3be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8ac022a3be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8ac022a3be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8ac022a3be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8ac022a3be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8ac022a3be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8a23302b6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8a23302b6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g8a3448b44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8a3448b44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8a23302b63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8a23302b63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8a23302b63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8a23302b63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8a3448b440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8a3448b440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89eaca4c27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89eaca4c27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89eaca4c27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89eaca4c27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89eaca4c27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89eaca4c27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89eaca4c27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89eaca4c27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89eaca4c27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89eaca4c27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89eaca4c27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89eaca4c27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8aaff0bdbe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8aaff0bdbe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0.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7.pn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9.png"/><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5.png"/><Relationship Id="rId4" Type="http://schemas.openxmlformats.org/officeDocument/2006/relationships/image" Target="../media/image12.png"/><Relationship Id="rId5" Type="http://schemas.openxmlformats.org/officeDocument/2006/relationships/image" Target="../media/image1.png"/><Relationship Id="rId6" Type="http://schemas.openxmlformats.org/officeDocument/2006/relationships/image" Target="../media/image6.png"/><Relationship Id="rId7"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2.png"/><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hyperlink" Target="https://en.wikipedia.org/wiki/Computer_science" TargetMode="External"/><Relationship Id="rId4" Type="http://schemas.openxmlformats.org/officeDocument/2006/relationships/hyperlink" Target="https://en.wikipedia.org/wiki/String-searching_algorithm" TargetMode="External"/><Relationship Id="rId9" Type="http://schemas.openxmlformats.org/officeDocument/2006/relationships/hyperlink" Target="https://en.wikipedia.org/wiki/Rolling_hash" TargetMode="External"/><Relationship Id="rId5" Type="http://schemas.openxmlformats.org/officeDocument/2006/relationships/hyperlink" Target="https://en.wikipedia.org/wiki/Richard_M._Karp" TargetMode="External"/><Relationship Id="rId6" Type="http://schemas.openxmlformats.org/officeDocument/2006/relationships/hyperlink" Target="https://en.wikipedia.org/wiki/Michael_O._Rabin" TargetMode="External"/><Relationship Id="rId7" Type="http://schemas.openxmlformats.org/officeDocument/2006/relationships/hyperlink" Target="https://en.wikipedia.org/wiki/Rabin%E2%80%93Karp_algorithm#CITEREFKarpRabin1987" TargetMode="External"/><Relationship Id="rId8" Type="http://schemas.openxmlformats.org/officeDocument/2006/relationships/hyperlink" Target="https://en.wikipedia.org/wiki/Hash_function"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7.png"/><Relationship Id="rId4" Type="http://schemas.openxmlformats.org/officeDocument/2006/relationships/image" Target="../media/image2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nvSpPr>
        <p:spPr>
          <a:xfrm>
            <a:off x="45450" y="759200"/>
            <a:ext cx="9053100" cy="14148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4400"/>
              <a:t>高级算法</a:t>
            </a:r>
            <a:r>
              <a:rPr b="1" lang="en" sz="4400">
                <a:solidFill>
                  <a:srgbClr val="000000"/>
                </a:solidFill>
              </a:rPr>
              <a:t>扩展(一)</a:t>
            </a:r>
            <a:r>
              <a:rPr b="1" lang="en" sz="4400"/>
              <a:t> </a:t>
            </a:r>
            <a:r>
              <a:rPr b="1" lang="en" sz="4400">
                <a:solidFill>
                  <a:schemeClr val="dk1"/>
                </a:solidFill>
              </a:rPr>
              <a:t>Rolling Hash</a:t>
            </a:r>
            <a:endParaRPr b="1" sz="4400">
              <a:solidFill>
                <a:schemeClr val="dk1"/>
              </a:solidFill>
            </a:endParaRPr>
          </a:p>
          <a:p>
            <a:pPr indent="0" lvl="0" marL="0" rtl="0" algn="ctr">
              <a:spcBef>
                <a:spcPts val="0"/>
              </a:spcBef>
              <a:spcAft>
                <a:spcPts val="0"/>
              </a:spcAft>
              <a:buNone/>
            </a:pPr>
            <a:r>
              <a:rPr b="1" lang="en" sz="4400"/>
              <a:t>  </a:t>
            </a:r>
            <a:r>
              <a:rPr b="1" lang="en" sz="4400">
                <a:solidFill>
                  <a:schemeClr val="dk1"/>
                </a:solidFill>
              </a:rPr>
              <a:t>Rabin-Karp algorithm</a:t>
            </a:r>
            <a:endParaRPr b="1" sz="4400"/>
          </a:p>
        </p:txBody>
      </p:sp>
      <p:sp>
        <p:nvSpPr>
          <p:cNvPr id="55" name="Google Shape;55;p13"/>
          <p:cNvSpPr txBox="1"/>
          <p:nvPr/>
        </p:nvSpPr>
        <p:spPr>
          <a:xfrm>
            <a:off x="645775" y="2398200"/>
            <a:ext cx="7678200" cy="2367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50">
                <a:solidFill>
                  <a:srgbClr val="6AA84F"/>
                </a:solidFill>
                <a:highlight>
                  <a:srgbClr val="FFFFFF"/>
                </a:highlight>
                <a:latin typeface="Microsoft Yahei"/>
                <a:ea typeface="Microsoft Yahei"/>
                <a:cs typeface="Microsoft Yahei"/>
                <a:sym typeface="Microsoft Yahei"/>
              </a:rPr>
              <a:t>1044. Longest Duplicate Substring</a:t>
            </a:r>
            <a:endParaRPr b="1" sz="1850">
              <a:solidFill>
                <a:srgbClr val="6AA84F"/>
              </a:solidFill>
              <a:highlight>
                <a:srgbClr val="FFFFFF"/>
              </a:highlight>
              <a:latin typeface="Microsoft Yahei"/>
              <a:ea typeface="Microsoft Yahei"/>
              <a:cs typeface="Microsoft Yahei"/>
              <a:sym typeface="Microsoft Yahei"/>
            </a:endParaRPr>
          </a:p>
          <a:p>
            <a:pPr indent="0" lvl="0" marL="0" rtl="0" algn="l">
              <a:spcBef>
                <a:spcPts val="0"/>
              </a:spcBef>
              <a:spcAft>
                <a:spcPts val="0"/>
              </a:spcAft>
              <a:buNone/>
            </a:pPr>
            <a:r>
              <a:rPr b="1" lang="en" sz="1850">
                <a:solidFill>
                  <a:srgbClr val="6AA84F"/>
                </a:solidFill>
                <a:highlight>
                  <a:srgbClr val="FFFFFF"/>
                </a:highlight>
                <a:latin typeface="Microsoft Yahei"/>
                <a:ea typeface="Microsoft Yahei"/>
                <a:cs typeface="Microsoft Yahei"/>
                <a:sym typeface="Microsoft Yahei"/>
              </a:rPr>
              <a:t>1062. Longest Repeating Substring</a:t>
            </a:r>
            <a:endParaRPr b="1" sz="1850">
              <a:solidFill>
                <a:srgbClr val="6AA84F"/>
              </a:solidFill>
              <a:highlight>
                <a:srgbClr val="FFFFFF"/>
              </a:highlight>
              <a:latin typeface="Microsoft Yahei"/>
              <a:ea typeface="Microsoft Yahei"/>
              <a:cs typeface="Microsoft Yahei"/>
              <a:sym typeface="Microsoft Yahei"/>
            </a:endParaRPr>
          </a:p>
          <a:p>
            <a:pPr indent="0" lvl="0" marL="0" rtl="0" algn="l">
              <a:spcBef>
                <a:spcPts val="0"/>
              </a:spcBef>
              <a:spcAft>
                <a:spcPts val="0"/>
              </a:spcAft>
              <a:buNone/>
            </a:pPr>
            <a:r>
              <a:rPr b="1" lang="en" sz="1850">
                <a:solidFill>
                  <a:srgbClr val="6AA84F"/>
                </a:solidFill>
                <a:highlight>
                  <a:srgbClr val="FFFFFF"/>
                </a:highlight>
                <a:latin typeface="Microsoft Yahei"/>
                <a:ea typeface="Microsoft Yahei"/>
                <a:cs typeface="Microsoft Yahei"/>
                <a:sym typeface="Microsoft Yahei"/>
              </a:rPr>
              <a:t>1392. Longest Happy Prefix</a:t>
            </a:r>
            <a:endParaRPr sz="1850">
              <a:solidFill>
                <a:srgbClr val="999999"/>
              </a:solidFill>
              <a:highlight>
                <a:srgbClr val="FFFFFF"/>
              </a:highlight>
              <a:latin typeface="Microsoft Yahei"/>
              <a:ea typeface="Microsoft Yahei"/>
              <a:cs typeface="Microsoft Yahei"/>
              <a:sym typeface="Microsoft Yahei"/>
            </a:endParaRPr>
          </a:p>
          <a:p>
            <a:pPr indent="0" lvl="0" marL="0" marR="139700" rtl="0" algn="l">
              <a:lnSpc>
                <a:spcPct val="115000"/>
              </a:lnSpc>
              <a:spcBef>
                <a:spcPts val="0"/>
              </a:spcBef>
              <a:spcAft>
                <a:spcPts val="0"/>
              </a:spcAft>
              <a:buNone/>
            </a:pPr>
            <a:r>
              <a:rPr b="1" lang="en" sz="1850">
                <a:solidFill>
                  <a:srgbClr val="6AA84F"/>
                </a:solidFill>
                <a:highlight>
                  <a:srgbClr val="FFFFFF"/>
                </a:highlight>
                <a:latin typeface="Microsoft Yahei"/>
                <a:ea typeface="Microsoft Yahei"/>
                <a:cs typeface="Microsoft Yahei"/>
                <a:sym typeface="Microsoft Yahei"/>
              </a:rPr>
              <a:t>1316. Distinct Echo Substrings</a:t>
            </a:r>
            <a:endParaRPr sz="1850">
              <a:solidFill>
                <a:srgbClr val="999999"/>
              </a:solidFill>
              <a:highlight>
                <a:srgbClr val="FFFFFF"/>
              </a:highlight>
              <a:latin typeface="Microsoft Yahei"/>
              <a:ea typeface="Microsoft Yahei"/>
              <a:cs typeface="Microsoft Yahei"/>
              <a:sym typeface="Microsoft Yahei"/>
            </a:endParaRPr>
          </a:p>
          <a:p>
            <a:pPr indent="0" lvl="0" marL="0" marR="139700" rtl="0" algn="l">
              <a:lnSpc>
                <a:spcPct val="115000"/>
              </a:lnSpc>
              <a:spcBef>
                <a:spcPts val="0"/>
              </a:spcBef>
              <a:spcAft>
                <a:spcPts val="0"/>
              </a:spcAft>
              <a:buNone/>
            </a:pPr>
            <a:r>
              <a:rPr b="1" lang="en" sz="1850">
                <a:solidFill>
                  <a:srgbClr val="6AA84F"/>
                </a:solidFill>
                <a:highlight>
                  <a:srgbClr val="FFFFFF"/>
                </a:highlight>
                <a:latin typeface="Microsoft Yahei"/>
                <a:ea typeface="Microsoft Yahei"/>
                <a:cs typeface="Microsoft Yahei"/>
                <a:sym typeface="Microsoft Yahei"/>
              </a:rPr>
              <a:t>214. Shortest Palindrome</a:t>
            </a:r>
            <a:endParaRPr sz="1850">
              <a:solidFill>
                <a:srgbClr val="999999"/>
              </a:solidFill>
              <a:highlight>
                <a:srgbClr val="FFFFFF"/>
              </a:highlight>
              <a:latin typeface="Microsoft Yahei"/>
              <a:ea typeface="Microsoft Yahei"/>
              <a:cs typeface="Microsoft Yahei"/>
              <a:sym typeface="Microsoft Yahei"/>
            </a:endParaRPr>
          </a:p>
          <a:p>
            <a:pPr indent="0" lvl="0" marL="0" marR="139700" rtl="0" algn="l">
              <a:lnSpc>
                <a:spcPct val="115000"/>
              </a:lnSpc>
              <a:spcBef>
                <a:spcPts val="0"/>
              </a:spcBef>
              <a:spcAft>
                <a:spcPts val="0"/>
              </a:spcAft>
              <a:buNone/>
            </a:pPr>
            <a:r>
              <a:rPr b="1" lang="en" sz="1850">
                <a:solidFill>
                  <a:srgbClr val="6AA84F"/>
                </a:solidFill>
                <a:highlight>
                  <a:srgbClr val="FFFFFF"/>
                </a:highlight>
                <a:latin typeface="Microsoft Yahei"/>
                <a:ea typeface="Microsoft Yahei"/>
                <a:cs typeface="Microsoft Yahei"/>
                <a:sym typeface="Microsoft Yahei"/>
              </a:rPr>
              <a:t>718. Maximum Length of Repeated Subarray</a:t>
            </a:r>
            <a:endParaRPr sz="1850">
              <a:solidFill>
                <a:srgbClr val="999999"/>
              </a:solidFill>
              <a:highlight>
                <a:srgbClr val="FFFFFF"/>
              </a:highlight>
              <a:latin typeface="Microsoft Yahei"/>
              <a:ea typeface="Microsoft Yahei"/>
              <a:cs typeface="Microsoft Yahei"/>
              <a:sym typeface="Microsoft Yahei"/>
            </a:endParaRPr>
          </a:p>
          <a:p>
            <a:pPr indent="0" lvl="0" marL="0" marR="139700" rtl="0" algn="l">
              <a:lnSpc>
                <a:spcPct val="115000"/>
              </a:lnSpc>
              <a:spcBef>
                <a:spcPts val="0"/>
              </a:spcBef>
              <a:spcAft>
                <a:spcPts val="0"/>
              </a:spcAft>
              <a:buClr>
                <a:schemeClr val="dk1"/>
              </a:buClr>
              <a:buSzPts val="1100"/>
              <a:buFont typeface="Arial"/>
              <a:buNone/>
            </a:pPr>
            <a:r>
              <a:rPr b="1" lang="en" sz="1850">
                <a:solidFill>
                  <a:srgbClr val="6AA84F"/>
                </a:solidFill>
                <a:highlight>
                  <a:srgbClr val="FFFFFF"/>
                </a:highlight>
                <a:latin typeface="Microsoft Yahei"/>
                <a:ea typeface="Microsoft Yahei"/>
                <a:cs typeface="Microsoft Yahei"/>
                <a:sym typeface="Microsoft Yahei"/>
              </a:rPr>
              <a:t>1147. Longest Chunked Palindrome Decomposition</a:t>
            </a:r>
            <a:endParaRPr sz="1850">
              <a:solidFill>
                <a:srgbClr val="999999"/>
              </a:solidFill>
              <a:highlight>
                <a:srgbClr val="FFFFFF"/>
              </a:highlight>
              <a:latin typeface="Microsoft Yahei"/>
              <a:ea typeface="Microsoft Yahei"/>
              <a:cs typeface="Microsoft Yahei"/>
              <a:sym typeface="Microsoft Yahei"/>
            </a:endParaRPr>
          </a:p>
          <a:p>
            <a:pPr indent="0" lvl="0" marL="0" rtl="0" algn="l">
              <a:spcBef>
                <a:spcPts val="0"/>
              </a:spcBef>
              <a:spcAft>
                <a:spcPts val="0"/>
              </a:spcAft>
              <a:buNone/>
            </a:pPr>
            <a:r>
              <a:t/>
            </a:r>
            <a:endParaRPr sz="1850">
              <a:solidFill>
                <a:schemeClr val="dk1"/>
              </a:solidFill>
              <a:highlight>
                <a:srgbClr val="FFFFFF"/>
              </a:highlight>
              <a:latin typeface="Microsoft Yahei"/>
              <a:ea typeface="Microsoft Yahei"/>
              <a:cs typeface="Microsoft Yahei"/>
              <a:sym typeface="Microsoft Yahei"/>
            </a:endParaRPr>
          </a:p>
        </p:txBody>
      </p:sp>
      <p:sp>
        <p:nvSpPr>
          <p:cNvPr id="56" name="Google Shape;56;p13"/>
          <p:cNvSpPr txBox="1"/>
          <p:nvPr/>
        </p:nvSpPr>
        <p:spPr>
          <a:xfrm>
            <a:off x="6710750" y="4386175"/>
            <a:ext cx="2093100" cy="37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你们的好朋友Eddie</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pic>
        <p:nvPicPr>
          <p:cNvPr id="114" name="Google Shape;114;p22"/>
          <p:cNvPicPr preferRelativeResize="0"/>
          <p:nvPr/>
        </p:nvPicPr>
        <p:blipFill rotWithShape="1">
          <a:blip r:embed="rId3">
            <a:alphaModFix/>
          </a:blip>
          <a:srcRect b="56823" l="0" r="45787" t="0"/>
          <a:stretch/>
        </p:blipFill>
        <p:spPr>
          <a:xfrm>
            <a:off x="5821675" y="0"/>
            <a:ext cx="3070624" cy="2797848"/>
          </a:xfrm>
          <a:prstGeom prst="rect">
            <a:avLst/>
          </a:prstGeom>
          <a:noFill/>
          <a:ln>
            <a:noFill/>
          </a:ln>
        </p:spPr>
      </p:pic>
      <p:pic>
        <p:nvPicPr>
          <p:cNvPr id="115" name="Google Shape;115;p22"/>
          <p:cNvPicPr preferRelativeResize="0"/>
          <p:nvPr/>
        </p:nvPicPr>
        <p:blipFill>
          <a:blip r:embed="rId4">
            <a:alphaModFix/>
          </a:blip>
          <a:stretch>
            <a:fillRect/>
          </a:stretch>
        </p:blipFill>
        <p:spPr>
          <a:xfrm>
            <a:off x="0" y="0"/>
            <a:ext cx="5821672" cy="514350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pic>
        <p:nvPicPr>
          <p:cNvPr id="120" name="Google Shape;120;p23"/>
          <p:cNvPicPr preferRelativeResize="0"/>
          <p:nvPr/>
        </p:nvPicPr>
        <p:blipFill>
          <a:blip r:embed="rId3">
            <a:alphaModFix/>
          </a:blip>
          <a:stretch>
            <a:fillRect/>
          </a:stretch>
        </p:blipFill>
        <p:spPr>
          <a:xfrm>
            <a:off x="3057367" y="0"/>
            <a:ext cx="5151317" cy="5143500"/>
          </a:xfrm>
          <a:prstGeom prst="rect">
            <a:avLst/>
          </a:prstGeom>
          <a:noFill/>
          <a:ln>
            <a:noFill/>
          </a:ln>
        </p:spPr>
      </p:pic>
      <p:sp>
        <p:nvSpPr>
          <p:cNvPr id="121" name="Google Shape;121;p23"/>
          <p:cNvSpPr txBox="1"/>
          <p:nvPr/>
        </p:nvSpPr>
        <p:spPr>
          <a:xfrm>
            <a:off x="221375" y="1339075"/>
            <a:ext cx="2617200" cy="221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300"/>
              <a:t>Rolling hash concept:</a:t>
            </a:r>
            <a:endParaRPr b="1" sz="2300"/>
          </a:p>
          <a:p>
            <a:pPr indent="0" lvl="0" marL="0" rtl="0" algn="l">
              <a:spcBef>
                <a:spcPts val="0"/>
              </a:spcBef>
              <a:spcAft>
                <a:spcPts val="0"/>
              </a:spcAft>
              <a:buNone/>
            </a:pPr>
            <a:r>
              <a:t/>
            </a:r>
            <a:endParaRPr b="1" sz="2300"/>
          </a:p>
          <a:p>
            <a:pPr indent="0" lvl="0" marL="0" rtl="0" algn="l">
              <a:spcBef>
                <a:spcPts val="0"/>
              </a:spcBef>
              <a:spcAft>
                <a:spcPts val="0"/>
              </a:spcAft>
              <a:buNone/>
            </a:pPr>
            <a:r>
              <a:rPr b="1" lang="en" sz="2300"/>
              <a:t>Increment hash</a:t>
            </a:r>
            <a:endParaRPr b="1" sz="23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pic>
        <p:nvPicPr>
          <p:cNvPr id="126" name="Google Shape;126;p24"/>
          <p:cNvPicPr preferRelativeResize="0"/>
          <p:nvPr/>
        </p:nvPicPr>
        <p:blipFill>
          <a:blip r:embed="rId3">
            <a:alphaModFix/>
          </a:blip>
          <a:stretch>
            <a:fillRect/>
          </a:stretch>
        </p:blipFill>
        <p:spPr>
          <a:xfrm>
            <a:off x="0" y="2425007"/>
            <a:ext cx="9143999" cy="2718486"/>
          </a:xfrm>
          <a:prstGeom prst="rect">
            <a:avLst/>
          </a:prstGeom>
          <a:noFill/>
          <a:ln>
            <a:noFill/>
          </a:ln>
        </p:spPr>
      </p:pic>
      <p:pic>
        <p:nvPicPr>
          <p:cNvPr id="127" name="Google Shape;127;p24"/>
          <p:cNvPicPr preferRelativeResize="0"/>
          <p:nvPr/>
        </p:nvPicPr>
        <p:blipFill rotWithShape="1">
          <a:blip r:embed="rId4">
            <a:alphaModFix/>
          </a:blip>
          <a:srcRect b="20205" l="0" r="0" t="20696"/>
          <a:stretch/>
        </p:blipFill>
        <p:spPr>
          <a:xfrm>
            <a:off x="3672963" y="0"/>
            <a:ext cx="5471035" cy="2425000"/>
          </a:xfrm>
          <a:prstGeom prst="rect">
            <a:avLst/>
          </a:prstGeom>
          <a:noFill/>
          <a:ln>
            <a:noFill/>
          </a:ln>
        </p:spPr>
      </p:pic>
      <p:sp>
        <p:nvSpPr>
          <p:cNvPr id="128" name="Google Shape;128;p24"/>
          <p:cNvSpPr txBox="1"/>
          <p:nvPr/>
        </p:nvSpPr>
        <p:spPr>
          <a:xfrm>
            <a:off x="90850" y="197250"/>
            <a:ext cx="3337200" cy="185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We have two pointer from start and end, we calculated the hasValue of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hash[0, start]</a:t>
            </a:r>
            <a:endParaRPr/>
          </a:p>
          <a:p>
            <a:pPr indent="0" lvl="0" marL="0" rtl="0" algn="l">
              <a:spcBef>
                <a:spcPts val="0"/>
              </a:spcBef>
              <a:spcAft>
                <a:spcPts val="0"/>
              </a:spcAft>
              <a:buNone/>
            </a:pPr>
            <a:r>
              <a:rPr lang="en"/>
              <a:t>hash[end, n.length - 1]</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To check if they are the same</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pic>
        <p:nvPicPr>
          <p:cNvPr id="133" name="Google Shape;133;p25"/>
          <p:cNvPicPr preferRelativeResize="0"/>
          <p:nvPr/>
        </p:nvPicPr>
        <p:blipFill>
          <a:blip r:embed="rId3">
            <a:alphaModFix/>
          </a:blip>
          <a:stretch>
            <a:fillRect/>
          </a:stretch>
        </p:blipFill>
        <p:spPr>
          <a:xfrm>
            <a:off x="860497" y="0"/>
            <a:ext cx="7423008" cy="5143501"/>
          </a:xfrm>
          <a:prstGeom prst="rect">
            <a:avLst/>
          </a:prstGeom>
          <a:noFill/>
          <a:ln>
            <a:noFill/>
          </a:ln>
        </p:spPr>
      </p:pic>
      <p:sp>
        <p:nvSpPr>
          <p:cNvPr id="134" name="Google Shape;134;p25"/>
          <p:cNvSpPr txBox="1"/>
          <p:nvPr/>
        </p:nvSpPr>
        <p:spPr>
          <a:xfrm>
            <a:off x="4637375" y="65825"/>
            <a:ext cx="4224000" cy="77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rgbClr val="FF0000"/>
                </a:solidFill>
              </a:rPr>
              <a:t>preFix sum(hash), at every index, we compare the follow [i, j] [i + j, i + 2 * j]</a:t>
            </a:r>
            <a:endParaRPr b="1">
              <a:solidFill>
                <a:srgbClr val="FF0000"/>
              </a:solidFill>
            </a:endParaRPr>
          </a:p>
          <a:p>
            <a:pPr indent="0" lvl="0" marL="0" rtl="0" algn="l">
              <a:spcBef>
                <a:spcPts val="0"/>
              </a:spcBef>
              <a:spcAft>
                <a:spcPts val="0"/>
              </a:spcAft>
              <a:buNone/>
            </a:pPr>
            <a:r>
              <a:t/>
            </a:r>
            <a:endParaRPr b="1">
              <a:solidFill>
                <a:srgbClr val="FF0000"/>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pic>
        <p:nvPicPr>
          <p:cNvPr id="139" name="Google Shape;139;p26"/>
          <p:cNvPicPr preferRelativeResize="0"/>
          <p:nvPr/>
        </p:nvPicPr>
        <p:blipFill>
          <a:blip r:embed="rId3">
            <a:alphaModFix/>
          </a:blip>
          <a:stretch>
            <a:fillRect/>
          </a:stretch>
        </p:blipFill>
        <p:spPr>
          <a:xfrm>
            <a:off x="0" y="474900"/>
            <a:ext cx="7295221" cy="4193700"/>
          </a:xfrm>
          <a:prstGeom prst="rect">
            <a:avLst/>
          </a:prstGeom>
          <a:noFill/>
          <a:ln>
            <a:noFill/>
          </a:ln>
        </p:spPr>
      </p:pic>
      <p:sp>
        <p:nvSpPr>
          <p:cNvPr id="140" name="Google Shape;140;p26"/>
          <p:cNvSpPr txBox="1"/>
          <p:nvPr/>
        </p:nvSpPr>
        <p:spPr>
          <a:xfrm>
            <a:off x="7244100" y="474900"/>
            <a:ext cx="1899900" cy="438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abcabc</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Compare a -&gt; b</a:t>
            </a:r>
            <a:endParaRPr/>
          </a:p>
          <a:p>
            <a:pPr indent="0" lvl="0" marL="0" rtl="0" algn="l">
              <a:spcBef>
                <a:spcPts val="0"/>
              </a:spcBef>
              <a:spcAft>
                <a:spcPts val="0"/>
              </a:spcAft>
              <a:buNone/>
            </a:pPr>
            <a:r>
              <a:rPr lang="en"/>
              <a:t>Compare ab -&gt; ca</a:t>
            </a:r>
            <a:endParaRPr/>
          </a:p>
          <a:p>
            <a:pPr indent="0" lvl="0" marL="0" rtl="0" algn="l">
              <a:spcBef>
                <a:spcPts val="0"/>
              </a:spcBef>
              <a:spcAft>
                <a:spcPts val="0"/>
              </a:spcAft>
              <a:buNone/>
            </a:pPr>
            <a:r>
              <a:rPr b="1" lang="en">
                <a:solidFill>
                  <a:srgbClr val="FF0000"/>
                </a:solidFill>
              </a:rPr>
              <a:t>Compare abc -&gt; abc </a:t>
            </a:r>
            <a:endParaRPr b="1">
              <a:solidFill>
                <a:srgbClr val="FF0000"/>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
              <a:t>Compare b -&gt; c</a:t>
            </a:r>
            <a:endParaRPr/>
          </a:p>
          <a:p>
            <a:pPr indent="0" lvl="0" marL="0" rtl="0" algn="l">
              <a:spcBef>
                <a:spcPts val="0"/>
              </a:spcBef>
              <a:spcAft>
                <a:spcPts val="0"/>
              </a:spcAft>
              <a:buNone/>
            </a:pPr>
            <a:r>
              <a:rPr lang="en"/>
              <a:t>Compare bc -&gt; ab</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Compare c -&gt; a</a:t>
            </a:r>
            <a:endParaRPr/>
          </a:p>
          <a:p>
            <a:pPr indent="0" lvl="0" marL="0" rtl="0" algn="l">
              <a:spcBef>
                <a:spcPts val="0"/>
              </a:spcBef>
              <a:spcAft>
                <a:spcPts val="0"/>
              </a:spcAft>
              <a:buNone/>
            </a:pPr>
            <a:r>
              <a:rPr lang="en"/>
              <a:t>Compare ca -&gt; bc</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Compare a -&gt; b</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Compare b -&gt; c</a:t>
            </a:r>
            <a:endParaRPr/>
          </a:p>
          <a:p>
            <a:pPr indent="0" lvl="0" marL="0" rtl="0" algn="l">
              <a:spcBef>
                <a:spcPts val="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pic>
        <p:nvPicPr>
          <p:cNvPr id="145" name="Google Shape;145;p27"/>
          <p:cNvPicPr preferRelativeResize="0"/>
          <p:nvPr/>
        </p:nvPicPr>
        <p:blipFill>
          <a:blip r:embed="rId3">
            <a:alphaModFix/>
          </a:blip>
          <a:stretch>
            <a:fillRect/>
          </a:stretch>
        </p:blipFill>
        <p:spPr>
          <a:xfrm>
            <a:off x="673208" y="55025"/>
            <a:ext cx="7797580" cy="5088475"/>
          </a:xfrm>
          <a:prstGeom prst="rect">
            <a:avLst/>
          </a:prstGeom>
          <a:noFill/>
          <a:ln>
            <a:noFill/>
          </a:ln>
        </p:spPr>
      </p:pic>
      <p:sp>
        <p:nvSpPr>
          <p:cNvPr id="146" name="Google Shape;146;p27"/>
          <p:cNvSpPr txBox="1"/>
          <p:nvPr/>
        </p:nvSpPr>
        <p:spPr>
          <a:xfrm>
            <a:off x="3504500" y="115575"/>
            <a:ext cx="5555400" cy="59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0000"/>
                </a:solidFill>
              </a:rPr>
              <a:t>find the longest palindrome in s which starts from index = 0</a:t>
            </a:r>
            <a:endParaRPr b="1">
              <a:solidFill>
                <a:srgbClr val="FF0000"/>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8"/>
          <p:cNvSpPr txBox="1"/>
          <p:nvPr>
            <p:ph idx="1" type="body"/>
          </p:nvPr>
        </p:nvSpPr>
        <p:spPr>
          <a:xfrm>
            <a:off x="0" y="1152475"/>
            <a:ext cx="9144000" cy="3416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1400">
                <a:solidFill>
                  <a:srgbClr val="FF0000"/>
                </a:solidFill>
              </a:rPr>
              <a:t>abcd -&gt; 1234  (character to int for simplify)</a:t>
            </a:r>
            <a:endParaRPr b="1" sz="1400">
              <a:solidFill>
                <a:srgbClr val="FF0000"/>
              </a:solidFill>
            </a:endParaRPr>
          </a:p>
          <a:p>
            <a:pPr indent="0" lvl="0" marL="0" rtl="0" algn="ctr">
              <a:spcBef>
                <a:spcPts val="1600"/>
              </a:spcBef>
              <a:spcAft>
                <a:spcPts val="0"/>
              </a:spcAft>
              <a:buNone/>
            </a:pPr>
            <a:r>
              <a:rPr b="1" lang="en" sz="1400">
                <a:solidFill>
                  <a:srgbClr val="FF0000"/>
                </a:solidFill>
              </a:rPr>
              <a:t>Base = 26</a:t>
            </a:r>
            <a:endParaRPr b="1" sz="1400">
              <a:solidFill>
                <a:srgbClr val="FF0000"/>
              </a:solidFill>
            </a:endParaRPr>
          </a:p>
          <a:p>
            <a:pPr indent="0" lvl="0" marL="0" rtl="0" algn="l">
              <a:spcBef>
                <a:spcPts val="1600"/>
              </a:spcBef>
              <a:spcAft>
                <a:spcPts val="0"/>
              </a:spcAft>
              <a:buNone/>
            </a:pPr>
            <a:r>
              <a:rPr b="1" lang="en" sz="1400">
                <a:solidFill>
                  <a:srgbClr val="FF0000"/>
                </a:solidFill>
              </a:rPr>
              <a:t>                                Index = 0 (a)              index=1(ab)           index=2(abc)                          index=3(abcd)</a:t>
            </a:r>
            <a:endParaRPr b="1" sz="1400">
              <a:solidFill>
                <a:srgbClr val="FF0000"/>
              </a:solidFill>
            </a:endParaRPr>
          </a:p>
          <a:p>
            <a:pPr indent="0" lvl="0" marL="0" rtl="0" algn="l">
              <a:spcBef>
                <a:spcPts val="1600"/>
              </a:spcBef>
              <a:spcAft>
                <a:spcPts val="0"/>
              </a:spcAft>
              <a:buNone/>
            </a:pPr>
            <a:r>
              <a:rPr b="1" lang="en" sz="1400">
                <a:solidFill>
                  <a:srgbClr val="FF0000"/>
                </a:solidFill>
              </a:rPr>
              <a:t>hashValue left =             0*1+1=1               1 * 26 + 2=28        </a:t>
            </a:r>
            <a:r>
              <a:rPr b="1" lang="en" sz="1400">
                <a:solidFill>
                  <a:srgbClr val="FF0000"/>
                </a:solidFill>
              </a:rPr>
              <a:t>2</a:t>
            </a:r>
            <a:r>
              <a:rPr b="1" lang="en" sz="1400">
                <a:solidFill>
                  <a:srgbClr val="FF0000"/>
                </a:solidFill>
              </a:rPr>
              <a:t>8 * 26 + 3 = 731                   731*26+4=19010</a:t>
            </a:r>
            <a:endParaRPr b="1" sz="1400">
              <a:solidFill>
                <a:srgbClr val="FF0000"/>
              </a:solidFill>
            </a:endParaRPr>
          </a:p>
          <a:p>
            <a:pPr indent="0" lvl="0" marL="0" rtl="0" algn="l">
              <a:spcBef>
                <a:spcPts val="1600"/>
              </a:spcBef>
              <a:spcAft>
                <a:spcPts val="1600"/>
              </a:spcAft>
              <a:buNone/>
            </a:pPr>
            <a:r>
              <a:rPr b="1" lang="en" sz="1400">
                <a:solidFill>
                  <a:srgbClr val="FF0000"/>
                </a:solidFill>
              </a:rPr>
              <a:t>hashValue right =           0+1*26^0=1         1 + 2 * 26=53       53 + 3 * 26^2 = 2081            2081+4*26^3=72385</a:t>
            </a:r>
            <a:endParaRPr b="1" sz="1400">
              <a:solidFill>
                <a:srgbClr val="FF0000"/>
              </a:solidFill>
            </a:endParaRPr>
          </a:p>
        </p:txBody>
      </p:sp>
      <p:sp>
        <p:nvSpPr>
          <p:cNvPr id="152" name="Google Shape;152;p28"/>
          <p:cNvSpPr txBox="1"/>
          <p:nvPr/>
        </p:nvSpPr>
        <p:spPr>
          <a:xfrm>
            <a:off x="1181850" y="545650"/>
            <a:ext cx="6527700" cy="61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There is no palindrom</a:t>
            </a:r>
            <a:r>
              <a:rPr lang="en"/>
              <a:t>e, we need to adding all characters in front of it</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29"/>
          <p:cNvSpPr txBox="1"/>
          <p:nvPr>
            <p:ph idx="1" type="body"/>
          </p:nvPr>
        </p:nvSpPr>
        <p:spPr>
          <a:xfrm>
            <a:off x="0" y="1152475"/>
            <a:ext cx="9144000" cy="2565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1400">
                <a:solidFill>
                  <a:srgbClr val="FF0000"/>
                </a:solidFill>
              </a:rPr>
              <a:t>abad -&gt; 1214  (character to int for simplify)</a:t>
            </a:r>
            <a:endParaRPr b="1" sz="1400">
              <a:solidFill>
                <a:srgbClr val="FF0000"/>
              </a:solidFill>
            </a:endParaRPr>
          </a:p>
          <a:p>
            <a:pPr indent="0" lvl="0" marL="0" rtl="0" algn="ctr">
              <a:spcBef>
                <a:spcPts val="1600"/>
              </a:spcBef>
              <a:spcAft>
                <a:spcPts val="0"/>
              </a:spcAft>
              <a:buNone/>
            </a:pPr>
            <a:r>
              <a:rPr b="1" lang="en" sz="1400">
                <a:solidFill>
                  <a:srgbClr val="FF0000"/>
                </a:solidFill>
              </a:rPr>
              <a:t>Base = 26</a:t>
            </a:r>
            <a:endParaRPr b="1" sz="1400">
              <a:solidFill>
                <a:srgbClr val="FF0000"/>
              </a:solidFill>
            </a:endParaRPr>
          </a:p>
          <a:p>
            <a:pPr indent="0" lvl="0" marL="0" rtl="0" algn="l">
              <a:spcBef>
                <a:spcPts val="1600"/>
              </a:spcBef>
              <a:spcAft>
                <a:spcPts val="0"/>
              </a:spcAft>
              <a:buNone/>
            </a:pPr>
            <a:r>
              <a:rPr b="1" lang="en" sz="1400">
                <a:solidFill>
                  <a:srgbClr val="FF0000"/>
                </a:solidFill>
              </a:rPr>
              <a:t>                                Index = 0 (a)              index=1(ab)           index=2(aba)                          index=3(abad)</a:t>
            </a:r>
            <a:endParaRPr b="1" sz="1400">
              <a:solidFill>
                <a:srgbClr val="FF0000"/>
              </a:solidFill>
            </a:endParaRPr>
          </a:p>
          <a:p>
            <a:pPr indent="0" lvl="0" marL="0" rtl="0" algn="l">
              <a:spcBef>
                <a:spcPts val="1600"/>
              </a:spcBef>
              <a:spcAft>
                <a:spcPts val="0"/>
              </a:spcAft>
              <a:buNone/>
            </a:pPr>
            <a:r>
              <a:rPr b="1" lang="en" sz="1400">
                <a:solidFill>
                  <a:srgbClr val="FF0000"/>
                </a:solidFill>
              </a:rPr>
              <a:t>hashValue left =             0*1+1=1               1 * 26 + 2=28       </a:t>
            </a:r>
            <a:r>
              <a:rPr b="1" lang="en" sz="1700">
                <a:solidFill>
                  <a:srgbClr val="4A86E8"/>
                </a:solidFill>
              </a:rPr>
              <a:t>28 * 26 + 1 = 729</a:t>
            </a:r>
            <a:r>
              <a:rPr b="1" lang="en" sz="1700">
                <a:solidFill>
                  <a:srgbClr val="FF0000"/>
                </a:solidFill>
              </a:rPr>
              <a:t> </a:t>
            </a:r>
            <a:r>
              <a:rPr b="1" lang="en" sz="1400">
                <a:solidFill>
                  <a:srgbClr val="FF0000"/>
                </a:solidFill>
              </a:rPr>
              <a:t>               729*26+4=18958</a:t>
            </a:r>
            <a:endParaRPr b="1" sz="1400">
              <a:solidFill>
                <a:srgbClr val="FF0000"/>
              </a:solidFill>
            </a:endParaRPr>
          </a:p>
          <a:p>
            <a:pPr indent="0" lvl="0" marL="0" rtl="0" algn="l">
              <a:spcBef>
                <a:spcPts val="1600"/>
              </a:spcBef>
              <a:spcAft>
                <a:spcPts val="1600"/>
              </a:spcAft>
              <a:buNone/>
            </a:pPr>
            <a:r>
              <a:rPr b="1" lang="en" sz="1400">
                <a:solidFill>
                  <a:srgbClr val="FF0000"/>
                </a:solidFill>
              </a:rPr>
              <a:t>hashValue right =           0+1*26^0=1         1 + 2 * 26=53       </a:t>
            </a:r>
            <a:r>
              <a:rPr b="1" lang="en" sz="1700">
                <a:solidFill>
                  <a:srgbClr val="4A86E8"/>
                </a:solidFill>
              </a:rPr>
              <a:t>53 + 1 * 26^2 = 729 </a:t>
            </a:r>
            <a:r>
              <a:rPr b="1" lang="en" sz="1700">
                <a:solidFill>
                  <a:srgbClr val="FF0000"/>
                </a:solidFill>
              </a:rPr>
              <a:t> </a:t>
            </a:r>
            <a:r>
              <a:rPr b="1" lang="en" sz="1400">
                <a:solidFill>
                  <a:srgbClr val="FF0000"/>
                </a:solidFill>
              </a:rPr>
              <a:t>          729+4*26^3=71033</a:t>
            </a:r>
            <a:endParaRPr b="1" sz="1400">
              <a:solidFill>
                <a:srgbClr val="FF0000"/>
              </a:solidFill>
            </a:endParaRPr>
          </a:p>
        </p:txBody>
      </p:sp>
      <p:sp>
        <p:nvSpPr>
          <p:cNvPr id="158" name="Google Shape;158;p29"/>
          <p:cNvSpPr txBox="1"/>
          <p:nvPr/>
        </p:nvSpPr>
        <p:spPr>
          <a:xfrm>
            <a:off x="1246025" y="536275"/>
            <a:ext cx="6527700" cy="61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There is some </a:t>
            </a:r>
            <a:r>
              <a:rPr lang="en"/>
              <a:t>palindrome</a:t>
            </a:r>
            <a:r>
              <a:rPr lang="en"/>
              <a:t>, we need to add 4 in front of it to get 41214</a:t>
            </a:r>
            <a:endParaRPr/>
          </a:p>
        </p:txBody>
      </p:sp>
      <p:sp>
        <p:nvSpPr>
          <p:cNvPr id="159" name="Google Shape;159;p29"/>
          <p:cNvSpPr txBox="1"/>
          <p:nvPr/>
        </p:nvSpPr>
        <p:spPr>
          <a:xfrm>
            <a:off x="787600" y="3892125"/>
            <a:ext cx="7995000" cy="61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We find a palindrome as “aba” which mean we only need to append the rest of the string to front</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pic>
        <p:nvPicPr>
          <p:cNvPr id="164" name="Google Shape;164;p30"/>
          <p:cNvPicPr preferRelativeResize="0"/>
          <p:nvPr/>
        </p:nvPicPr>
        <p:blipFill>
          <a:blip r:embed="rId3">
            <a:alphaModFix/>
          </a:blip>
          <a:stretch>
            <a:fillRect/>
          </a:stretch>
        </p:blipFill>
        <p:spPr>
          <a:xfrm>
            <a:off x="0" y="1462725"/>
            <a:ext cx="9143999" cy="2546300"/>
          </a:xfrm>
          <a:prstGeom prst="rect">
            <a:avLst/>
          </a:prstGeom>
          <a:noFill/>
          <a:ln>
            <a:noFill/>
          </a:ln>
        </p:spPr>
      </p:pic>
      <p:sp>
        <p:nvSpPr>
          <p:cNvPr id="165" name="Google Shape;165;p30"/>
          <p:cNvSpPr txBox="1"/>
          <p:nvPr/>
        </p:nvSpPr>
        <p:spPr>
          <a:xfrm>
            <a:off x="1931550" y="591500"/>
            <a:ext cx="5280900" cy="61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We find the longest palindrome in s which starts from index = 0</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pic>
        <p:nvPicPr>
          <p:cNvPr id="170" name="Google Shape;170;p31"/>
          <p:cNvPicPr preferRelativeResize="0"/>
          <p:nvPr/>
        </p:nvPicPr>
        <p:blipFill>
          <a:blip r:embed="rId3">
            <a:alphaModFix/>
          </a:blip>
          <a:stretch>
            <a:fillRect/>
          </a:stretch>
        </p:blipFill>
        <p:spPr>
          <a:xfrm>
            <a:off x="0" y="0"/>
            <a:ext cx="5399001" cy="2933726"/>
          </a:xfrm>
          <a:prstGeom prst="rect">
            <a:avLst/>
          </a:prstGeom>
          <a:noFill/>
          <a:ln>
            <a:noFill/>
          </a:ln>
        </p:spPr>
      </p:pic>
      <p:sp>
        <p:nvSpPr>
          <p:cNvPr id="171" name="Google Shape;171;p31"/>
          <p:cNvSpPr txBox="1"/>
          <p:nvPr>
            <p:ph idx="1" type="body"/>
          </p:nvPr>
        </p:nvSpPr>
        <p:spPr>
          <a:xfrm>
            <a:off x="0" y="2709300"/>
            <a:ext cx="5505600" cy="2434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0000"/>
                </a:solidFill>
              </a:rPr>
              <a:t>Binary Search  + rolling hash</a:t>
            </a:r>
            <a:endParaRPr b="1">
              <a:solidFill>
                <a:srgbClr val="FF0000"/>
              </a:solidFill>
            </a:endParaRPr>
          </a:p>
          <a:p>
            <a:pPr indent="0" lvl="0" marL="0" rtl="0" algn="l">
              <a:spcBef>
                <a:spcPts val="1600"/>
              </a:spcBef>
              <a:spcAft>
                <a:spcPts val="0"/>
              </a:spcAft>
              <a:buNone/>
            </a:pPr>
            <a:r>
              <a:rPr lang="en"/>
              <a:t>We guess length L, if L is valid, we increase left, otherwise we decrease right;</a:t>
            </a:r>
            <a:endParaRPr/>
          </a:p>
          <a:p>
            <a:pPr indent="0" lvl="0" marL="0" rtl="0" algn="l">
              <a:spcBef>
                <a:spcPts val="1600"/>
              </a:spcBef>
              <a:spcAft>
                <a:spcPts val="1600"/>
              </a:spcAft>
              <a:buNone/>
            </a:pPr>
            <a:r>
              <a:rPr lang="en"/>
              <a:t>In seach function, we calculate A’s window size = L hashValue, and check if any B has same window size = L hashValue</a:t>
            </a:r>
            <a:endParaRPr/>
          </a:p>
        </p:txBody>
      </p:sp>
      <p:pic>
        <p:nvPicPr>
          <p:cNvPr id="172" name="Google Shape;172;p31"/>
          <p:cNvPicPr preferRelativeResize="0"/>
          <p:nvPr/>
        </p:nvPicPr>
        <p:blipFill>
          <a:blip r:embed="rId4">
            <a:alphaModFix/>
          </a:blip>
          <a:stretch>
            <a:fillRect/>
          </a:stretch>
        </p:blipFill>
        <p:spPr>
          <a:xfrm>
            <a:off x="5322151" y="0"/>
            <a:ext cx="3821847" cy="514349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 name="Shape 60"/>
        <p:cNvGrpSpPr/>
        <p:nvPr/>
      </p:nvGrpSpPr>
      <p:grpSpPr>
        <a:xfrm>
          <a:off x="0" y="0"/>
          <a:ext cx="0" cy="0"/>
          <a:chOff x="0" y="0"/>
          <a:chExt cx="0" cy="0"/>
        </a:xfrm>
      </p:grpSpPr>
      <p:pic>
        <p:nvPicPr>
          <p:cNvPr id="61" name="Google Shape;61;p14"/>
          <p:cNvPicPr preferRelativeResize="0"/>
          <p:nvPr/>
        </p:nvPicPr>
        <p:blipFill>
          <a:blip r:embed="rId3">
            <a:alphaModFix/>
          </a:blip>
          <a:stretch>
            <a:fillRect/>
          </a:stretch>
        </p:blipFill>
        <p:spPr>
          <a:xfrm>
            <a:off x="-3" y="2680325"/>
            <a:ext cx="6762933" cy="958925"/>
          </a:xfrm>
          <a:prstGeom prst="rect">
            <a:avLst/>
          </a:prstGeom>
          <a:noFill/>
          <a:ln>
            <a:noFill/>
          </a:ln>
        </p:spPr>
      </p:pic>
      <p:pic>
        <p:nvPicPr>
          <p:cNvPr id="62" name="Google Shape;62;p14"/>
          <p:cNvPicPr preferRelativeResize="0"/>
          <p:nvPr/>
        </p:nvPicPr>
        <p:blipFill>
          <a:blip r:embed="rId4">
            <a:alphaModFix/>
          </a:blip>
          <a:stretch>
            <a:fillRect/>
          </a:stretch>
        </p:blipFill>
        <p:spPr>
          <a:xfrm>
            <a:off x="0" y="3639250"/>
            <a:ext cx="3675451" cy="1504250"/>
          </a:xfrm>
          <a:prstGeom prst="rect">
            <a:avLst/>
          </a:prstGeom>
          <a:noFill/>
          <a:ln>
            <a:noFill/>
          </a:ln>
        </p:spPr>
      </p:pic>
      <p:pic>
        <p:nvPicPr>
          <p:cNvPr id="63" name="Google Shape;63;p14"/>
          <p:cNvPicPr preferRelativeResize="0"/>
          <p:nvPr/>
        </p:nvPicPr>
        <p:blipFill>
          <a:blip r:embed="rId5">
            <a:alphaModFix/>
          </a:blip>
          <a:stretch>
            <a:fillRect/>
          </a:stretch>
        </p:blipFill>
        <p:spPr>
          <a:xfrm>
            <a:off x="0" y="0"/>
            <a:ext cx="5878100" cy="802075"/>
          </a:xfrm>
          <a:prstGeom prst="rect">
            <a:avLst/>
          </a:prstGeom>
          <a:noFill/>
          <a:ln>
            <a:noFill/>
          </a:ln>
        </p:spPr>
      </p:pic>
      <p:pic>
        <p:nvPicPr>
          <p:cNvPr id="64" name="Google Shape;64;p14"/>
          <p:cNvPicPr preferRelativeResize="0"/>
          <p:nvPr/>
        </p:nvPicPr>
        <p:blipFill>
          <a:blip r:embed="rId6">
            <a:alphaModFix/>
          </a:blip>
          <a:stretch>
            <a:fillRect/>
          </a:stretch>
        </p:blipFill>
        <p:spPr>
          <a:xfrm>
            <a:off x="-4" y="802075"/>
            <a:ext cx="5917650" cy="958937"/>
          </a:xfrm>
          <a:prstGeom prst="rect">
            <a:avLst/>
          </a:prstGeom>
          <a:noFill/>
          <a:ln>
            <a:noFill/>
          </a:ln>
        </p:spPr>
      </p:pic>
      <p:pic>
        <p:nvPicPr>
          <p:cNvPr id="65" name="Google Shape;65;p14"/>
          <p:cNvPicPr preferRelativeResize="0"/>
          <p:nvPr/>
        </p:nvPicPr>
        <p:blipFill>
          <a:blip r:embed="rId7">
            <a:alphaModFix/>
          </a:blip>
          <a:stretch>
            <a:fillRect/>
          </a:stretch>
        </p:blipFill>
        <p:spPr>
          <a:xfrm>
            <a:off x="0" y="1761003"/>
            <a:ext cx="5964076" cy="919331"/>
          </a:xfrm>
          <a:prstGeom prst="rect">
            <a:avLst/>
          </a:prstGeom>
          <a:noFill/>
          <a:ln>
            <a:noFill/>
          </a:ln>
        </p:spPr>
      </p:pic>
      <p:sp>
        <p:nvSpPr>
          <p:cNvPr id="66" name="Google Shape;66;p14"/>
          <p:cNvSpPr txBox="1"/>
          <p:nvPr/>
        </p:nvSpPr>
        <p:spPr>
          <a:xfrm>
            <a:off x="6167800" y="233500"/>
            <a:ext cx="2558400" cy="167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Use java set.contains as an example</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32"/>
          <p:cNvSpPr txBox="1"/>
          <p:nvPr>
            <p:ph idx="1" type="body"/>
          </p:nvPr>
        </p:nvSpPr>
        <p:spPr>
          <a:xfrm>
            <a:off x="4689113" y="0"/>
            <a:ext cx="4304400" cy="146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have two pointers start, end</a:t>
            </a:r>
            <a:endParaRPr/>
          </a:p>
          <a:p>
            <a:pPr indent="0" lvl="0" marL="0" rtl="0" algn="l">
              <a:spcBef>
                <a:spcPts val="1600"/>
              </a:spcBef>
              <a:spcAft>
                <a:spcPts val="0"/>
              </a:spcAft>
              <a:buNone/>
            </a:pPr>
            <a:r>
              <a:rPr lang="en"/>
              <a:t>We compare [0, start] and [end, n - 1]</a:t>
            </a:r>
            <a:endParaRPr/>
          </a:p>
          <a:p>
            <a:pPr indent="0" lvl="0" marL="0" rtl="0" algn="l">
              <a:spcBef>
                <a:spcPts val="1600"/>
              </a:spcBef>
              <a:spcAft>
                <a:spcPts val="1600"/>
              </a:spcAft>
              <a:buNone/>
            </a:pPr>
            <a:r>
              <a:rPr lang="en"/>
              <a:t>If their hashValues are same, res += 2</a:t>
            </a:r>
            <a:endParaRPr/>
          </a:p>
        </p:txBody>
      </p:sp>
      <p:pic>
        <p:nvPicPr>
          <p:cNvPr id="178" name="Google Shape;178;p32"/>
          <p:cNvPicPr preferRelativeResize="0"/>
          <p:nvPr/>
        </p:nvPicPr>
        <p:blipFill>
          <a:blip r:embed="rId3">
            <a:alphaModFix/>
          </a:blip>
          <a:stretch>
            <a:fillRect/>
          </a:stretch>
        </p:blipFill>
        <p:spPr>
          <a:xfrm>
            <a:off x="-12" y="0"/>
            <a:ext cx="4466723" cy="5143499"/>
          </a:xfrm>
          <a:prstGeom prst="rect">
            <a:avLst/>
          </a:prstGeom>
          <a:noFill/>
          <a:ln>
            <a:noFill/>
          </a:ln>
        </p:spPr>
      </p:pic>
      <p:pic>
        <p:nvPicPr>
          <p:cNvPr id="179" name="Google Shape;179;p32"/>
          <p:cNvPicPr preferRelativeResize="0"/>
          <p:nvPr/>
        </p:nvPicPr>
        <p:blipFill>
          <a:blip r:embed="rId4">
            <a:alphaModFix/>
          </a:blip>
          <a:stretch>
            <a:fillRect/>
          </a:stretch>
        </p:blipFill>
        <p:spPr>
          <a:xfrm>
            <a:off x="4538631" y="1727100"/>
            <a:ext cx="4605370" cy="34164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33"/>
          <p:cNvSpPr txBox="1"/>
          <p:nvPr>
            <p:ph type="title"/>
          </p:nvPr>
        </p:nvSpPr>
        <p:spPr>
          <a:xfrm>
            <a:off x="311700" y="2248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Rolling hash summary</a:t>
            </a:r>
            <a:endParaRPr/>
          </a:p>
        </p:txBody>
      </p:sp>
      <p:sp>
        <p:nvSpPr>
          <p:cNvPr id="185" name="Google Shape;185;p33"/>
          <p:cNvSpPr txBox="1"/>
          <p:nvPr>
            <p:ph idx="1" type="body"/>
          </p:nvPr>
        </p:nvSpPr>
        <p:spPr>
          <a:xfrm>
            <a:off x="273400" y="863550"/>
            <a:ext cx="8343000" cy="192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Basically a sliding window way to calculate length L’s hashValue in string in O(n) time, can be compared with it self (repeat substring) or compare with another string (find common substring in A and B)</a:t>
            </a:r>
            <a:endParaRPr/>
          </a:p>
          <a:p>
            <a:pPr indent="0" lvl="0" marL="0" rtl="0" algn="l">
              <a:spcBef>
                <a:spcPts val="1600"/>
              </a:spcBef>
              <a:spcAft>
                <a:spcPts val="0"/>
              </a:spcAft>
              <a:buNone/>
            </a:pPr>
            <a:r>
              <a:rPr lang="en"/>
              <a:t>Usually combined with binary search to find the correct length L, the total time complexity would be O(nlogn)</a:t>
            </a:r>
            <a:endParaRPr/>
          </a:p>
          <a:p>
            <a:pPr indent="0" lvl="0" marL="0" rtl="0" algn="l">
              <a:spcBef>
                <a:spcPts val="1600"/>
              </a:spcBef>
              <a:spcAft>
                <a:spcPts val="1600"/>
              </a:spcAft>
              <a:buNone/>
            </a:pPr>
            <a:r>
              <a:t/>
            </a:r>
            <a:endParaRPr/>
          </a:p>
        </p:txBody>
      </p:sp>
      <p:pic>
        <p:nvPicPr>
          <p:cNvPr id="186" name="Google Shape;186;p33"/>
          <p:cNvPicPr preferRelativeResize="0"/>
          <p:nvPr/>
        </p:nvPicPr>
        <p:blipFill>
          <a:blip r:embed="rId3">
            <a:alphaModFix/>
          </a:blip>
          <a:stretch>
            <a:fillRect/>
          </a:stretch>
        </p:blipFill>
        <p:spPr>
          <a:xfrm>
            <a:off x="1199463" y="2791350"/>
            <a:ext cx="6490875" cy="21895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3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Next week</a:t>
            </a:r>
            <a:endParaRPr/>
          </a:p>
        </p:txBody>
      </p:sp>
      <p:sp>
        <p:nvSpPr>
          <p:cNvPr id="192" name="Google Shape;192;p3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AutoNum type="arabicPeriod"/>
            </a:pPr>
            <a:r>
              <a:rPr lang="en">
                <a:solidFill>
                  <a:schemeClr val="dk1"/>
                </a:solidFill>
              </a:rPr>
              <a:t>Reservoir sampling</a:t>
            </a:r>
            <a:endParaRPr>
              <a:solidFill>
                <a:schemeClr val="dk1"/>
              </a:solidFill>
            </a:endParaRPr>
          </a:p>
          <a:p>
            <a:pPr indent="-342900" lvl="0" marL="457200" rtl="0" algn="l">
              <a:spcBef>
                <a:spcPts val="0"/>
              </a:spcBef>
              <a:spcAft>
                <a:spcPts val="0"/>
              </a:spcAft>
              <a:buClr>
                <a:schemeClr val="dk1"/>
              </a:buClr>
              <a:buSzPts val="1800"/>
              <a:buAutoNum type="arabicPeriod"/>
            </a:pPr>
            <a:r>
              <a:rPr lang="en">
                <a:solidFill>
                  <a:schemeClr val="dk1"/>
                </a:solidFill>
              </a:rPr>
              <a:t>Java heap implementation</a:t>
            </a:r>
            <a:endParaRPr>
              <a:solidFill>
                <a:schemeClr val="dk1"/>
              </a:solidFill>
            </a:endParaRPr>
          </a:p>
          <a:p>
            <a:pPr indent="-342900" lvl="0" marL="457200" rtl="0" algn="l">
              <a:spcBef>
                <a:spcPts val="0"/>
              </a:spcBef>
              <a:spcAft>
                <a:spcPts val="0"/>
              </a:spcAft>
              <a:buClr>
                <a:schemeClr val="dk1"/>
              </a:buClr>
              <a:buSzPts val="1800"/>
              <a:buAutoNum type="arabicPeriod"/>
            </a:pPr>
            <a:r>
              <a:rPr lang="en">
                <a:solidFill>
                  <a:schemeClr val="dk1"/>
                </a:solidFill>
              </a:rPr>
              <a:t>Git normal usage </a:t>
            </a:r>
            <a:endParaRPr>
              <a:solidFill>
                <a:schemeClr val="dk1"/>
              </a:solidFill>
            </a:endParaRPr>
          </a:p>
          <a:p>
            <a:pPr indent="0" lvl="0" marL="0" rtl="0" algn="l">
              <a:spcBef>
                <a:spcPts val="1600"/>
              </a:spcBef>
              <a:spcAft>
                <a:spcPts val="1600"/>
              </a:spcAft>
              <a:buNone/>
            </a:pPr>
            <a:r>
              <a:rPr lang="en">
                <a:solidFill>
                  <a:schemeClr val="dk1"/>
                </a:solidFill>
              </a:rPr>
              <a:t>More if you think is a better topic please ping @Abby</a:t>
            </a:r>
            <a:endParaRPr>
              <a:solidFill>
                <a:schemeClr val="dk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sp>
        <p:nvSpPr>
          <p:cNvPr id="71" name="Google Shape;71;p1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rolling hash?</a:t>
            </a:r>
            <a:endParaRPr/>
          </a:p>
        </p:txBody>
      </p:sp>
      <p:sp>
        <p:nvSpPr>
          <p:cNvPr id="72" name="Google Shape;72;p15"/>
          <p:cNvSpPr txBox="1"/>
          <p:nvPr>
            <p:ph idx="1" type="body"/>
          </p:nvPr>
        </p:nvSpPr>
        <p:spPr>
          <a:xfrm>
            <a:off x="311700" y="1152475"/>
            <a:ext cx="4574400" cy="363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Rolling hash is to use sliding window way to calculate the “hashCode” of every element inside the window. And when the window moving, we can use O(1) time to get next hash value of the window.</a:t>
            </a:r>
            <a:endParaRPr/>
          </a:p>
          <a:p>
            <a:pPr indent="0" lvl="0" marL="0" rtl="0" algn="l">
              <a:spcBef>
                <a:spcPts val="1600"/>
              </a:spcBef>
              <a:spcAft>
                <a:spcPts val="0"/>
              </a:spcAft>
              <a:buNone/>
            </a:pPr>
            <a:r>
              <a:rPr lang="en"/>
              <a:t>For example (0,1,2) hash value = 28</a:t>
            </a:r>
            <a:endParaRPr/>
          </a:p>
          <a:p>
            <a:pPr indent="0" lvl="0" marL="0" rtl="0" algn="l">
              <a:spcBef>
                <a:spcPts val="1600"/>
              </a:spcBef>
              <a:spcAft>
                <a:spcPts val="0"/>
              </a:spcAft>
              <a:buNone/>
            </a:pPr>
            <a:r>
              <a:rPr lang="en"/>
              <a:t>Next window (1,2,3) hash value = 731</a:t>
            </a:r>
            <a:endParaRPr/>
          </a:p>
          <a:p>
            <a:pPr indent="0" lvl="0" marL="0" rtl="0" algn="l">
              <a:spcBef>
                <a:spcPts val="1600"/>
              </a:spcBef>
              <a:spcAft>
                <a:spcPts val="1600"/>
              </a:spcAft>
              <a:buNone/>
            </a:pPr>
            <a:r>
              <a:rPr lang="en"/>
              <a:t>We can get 28 -&gt; 731 in O(1) time using rolling hash</a:t>
            </a:r>
            <a:endParaRPr/>
          </a:p>
        </p:txBody>
      </p:sp>
      <p:pic>
        <p:nvPicPr>
          <p:cNvPr id="73" name="Google Shape;73;p15"/>
          <p:cNvPicPr preferRelativeResize="0"/>
          <p:nvPr/>
        </p:nvPicPr>
        <p:blipFill>
          <a:blip r:embed="rId3">
            <a:alphaModFix/>
          </a:blip>
          <a:stretch>
            <a:fillRect/>
          </a:stretch>
        </p:blipFill>
        <p:spPr>
          <a:xfrm>
            <a:off x="5286363" y="0"/>
            <a:ext cx="3857625" cy="51435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It’s real name is</a:t>
            </a:r>
            <a:r>
              <a:rPr lang="en"/>
              <a:t> Rabin-Karp</a:t>
            </a:r>
            <a:endParaRPr sz="1200">
              <a:solidFill>
                <a:srgbClr val="5A5A5A"/>
              </a:solidFill>
              <a:highlight>
                <a:srgbClr val="FFFFFF"/>
              </a:highlight>
              <a:latin typeface="Microsoft Yahei"/>
              <a:ea typeface="Microsoft Yahei"/>
              <a:cs typeface="Microsoft Yahei"/>
              <a:sym typeface="Microsoft Yahei"/>
            </a:endParaRPr>
          </a:p>
          <a:p>
            <a:pPr indent="0" lvl="0" marL="0" rtl="0" algn="l">
              <a:lnSpc>
                <a:spcPct val="115000"/>
              </a:lnSpc>
              <a:spcBef>
                <a:spcPts val="0"/>
              </a:spcBef>
              <a:spcAft>
                <a:spcPts val="0"/>
              </a:spcAft>
              <a:buClr>
                <a:schemeClr val="dk1"/>
              </a:buClr>
              <a:buSzPts val="1100"/>
              <a:buFont typeface="Arial"/>
              <a:buNone/>
            </a:pPr>
            <a:r>
              <a:t/>
            </a:r>
            <a:endParaRPr sz="1100"/>
          </a:p>
          <a:p>
            <a:pPr indent="0" lvl="0" marL="0" rtl="0" algn="l">
              <a:spcBef>
                <a:spcPts val="0"/>
              </a:spcBef>
              <a:spcAft>
                <a:spcPts val="0"/>
              </a:spcAft>
              <a:buNone/>
            </a:pPr>
            <a:r>
              <a:t/>
            </a:r>
            <a:endParaRPr/>
          </a:p>
        </p:txBody>
      </p:sp>
      <p:sp>
        <p:nvSpPr>
          <p:cNvPr id="79" name="Google Shape;79;p1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050">
                <a:solidFill>
                  <a:srgbClr val="202122"/>
                </a:solidFill>
                <a:highlight>
                  <a:srgbClr val="FFFFFF"/>
                </a:highlight>
              </a:rPr>
              <a:t>In </a:t>
            </a:r>
            <a:r>
              <a:rPr lang="en" sz="2050">
                <a:solidFill>
                  <a:srgbClr val="0B0080"/>
                </a:solidFill>
                <a:highlight>
                  <a:srgbClr val="FFFFFF"/>
                </a:highlight>
                <a:uFill>
                  <a:noFill/>
                </a:uFill>
                <a:hlinkClick r:id="rId3">
                  <a:extLst>
                    <a:ext uri="{A12FA001-AC4F-418D-AE19-62706E023703}">
                      <ahyp:hlinkClr val="tx"/>
                    </a:ext>
                  </a:extLst>
                </a:hlinkClick>
              </a:rPr>
              <a:t>computer science</a:t>
            </a:r>
            <a:r>
              <a:rPr lang="en" sz="2050">
                <a:solidFill>
                  <a:srgbClr val="202122"/>
                </a:solidFill>
                <a:highlight>
                  <a:srgbClr val="FFFFFF"/>
                </a:highlight>
              </a:rPr>
              <a:t>, the </a:t>
            </a:r>
            <a:r>
              <a:rPr b="1" lang="en" sz="2050">
                <a:solidFill>
                  <a:srgbClr val="202122"/>
                </a:solidFill>
                <a:highlight>
                  <a:srgbClr val="FFFFFF"/>
                </a:highlight>
              </a:rPr>
              <a:t>Rabin–Karp algorithm</a:t>
            </a:r>
            <a:r>
              <a:rPr lang="en" sz="2050">
                <a:solidFill>
                  <a:srgbClr val="202122"/>
                </a:solidFill>
                <a:highlight>
                  <a:srgbClr val="FFFFFF"/>
                </a:highlight>
              </a:rPr>
              <a:t> or </a:t>
            </a:r>
            <a:r>
              <a:rPr b="1" lang="en" sz="2050">
                <a:solidFill>
                  <a:srgbClr val="202122"/>
                </a:solidFill>
                <a:highlight>
                  <a:srgbClr val="FFFFFF"/>
                </a:highlight>
              </a:rPr>
              <a:t>Karp–Rabin algorithm</a:t>
            </a:r>
            <a:r>
              <a:rPr lang="en" sz="2050">
                <a:solidFill>
                  <a:srgbClr val="202122"/>
                </a:solidFill>
                <a:highlight>
                  <a:srgbClr val="FFFFFF"/>
                </a:highlight>
              </a:rPr>
              <a:t> is a </a:t>
            </a:r>
            <a:r>
              <a:rPr lang="en" sz="2050">
                <a:solidFill>
                  <a:srgbClr val="0B0080"/>
                </a:solidFill>
                <a:highlight>
                  <a:srgbClr val="FFFFFF"/>
                </a:highlight>
                <a:uFill>
                  <a:noFill/>
                </a:uFill>
                <a:hlinkClick r:id="rId4">
                  <a:extLst>
                    <a:ext uri="{A12FA001-AC4F-418D-AE19-62706E023703}">
                      <ahyp:hlinkClr val="tx"/>
                    </a:ext>
                  </a:extLst>
                </a:hlinkClick>
              </a:rPr>
              <a:t>string-searching algorithm</a:t>
            </a:r>
            <a:r>
              <a:rPr lang="en" sz="2050">
                <a:solidFill>
                  <a:srgbClr val="202122"/>
                </a:solidFill>
                <a:highlight>
                  <a:srgbClr val="FFFFFF"/>
                </a:highlight>
              </a:rPr>
              <a:t> created by </a:t>
            </a:r>
            <a:r>
              <a:rPr lang="en" sz="2050">
                <a:solidFill>
                  <a:srgbClr val="0B0080"/>
                </a:solidFill>
                <a:highlight>
                  <a:srgbClr val="FFFFFF"/>
                </a:highlight>
                <a:uFill>
                  <a:noFill/>
                </a:uFill>
                <a:hlinkClick r:id="rId5">
                  <a:extLst>
                    <a:ext uri="{A12FA001-AC4F-418D-AE19-62706E023703}">
                      <ahyp:hlinkClr val="tx"/>
                    </a:ext>
                  </a:extLst>
                </a:hlinkClick>
              </a:rPr>
              <a:t>Richard M. Karp</a:t>
            </a:r>
            <a:r>
              <a:rPr lang="en" sz="2050">
                <a:solidFill>
                  <a:srgbClr val="202122"/>
                </a:solidFill>
                <a:highlight>
                  <a:srgbClr val="FFFFFF"/>
                </a:highlight>
              </a:rPr>
              <a:t> and </a:t>
            </a:r>
            <a:r>
              <a:rPr lang="en" sz="2050">
                <a:solidFill>
                  <a:srgbClr val="0B0080"/>
                </a:solidFill>
                <a:highlight>
                  <a:srgbClr val="FFFFFF"/>
                </a:highlight>
                <a:uFill>
                  <a:noFill/>
                </a:uFill>
                <a:hlinkClick r:id="rId6">
                  <a:extLst>
                    <a:ext uri="{A12FA001-AC4F-418D-AE19-62706E023703}">
                      <ahyp:hlinkClr val="tx"/>
                    </a:ext>
                  </a:extLst>
                </a:hlinkClick>
              </a:rPr>
              <a:t>Michael O. Rabin</a:t>
            </a:r>
            <a:r>
              <a:rPr lang="en" sz="2050">
                <a:solidFill>
                  <a:srgbClr val="202122"/>
                </a:solidFill>
                <a:highlight>
                  <a:srgbClr val="FFFFFF"/>
                </a:highlight>
              </a:rPr>
              <a:t> (</a:t>
            </a:r>
            <a:r>
              <a:rPr lang="en" sz="2050">
                <a:solidFill>
                  <a:srgbClr val="0B0080"/>
                </a:solidFill>
                <a:highlight>
                  <a:srgbClr val="FFFFFF"/>
                </a:highlight>
                <a:uFill>
                  <a:noFill/>
                </a:uFill>
                <a:hlinkClick r:id="rId7">
                  <a:extLst>
                    <a:ext uri="{A12FA001-AC4F-418D-AE19-62706E023703}">
                      <ahyp:hlinkClr val="tx"/>
                    </a:ext>
                  </a:extLst>
                </a:hlinkClick>
              </a:rPr>
              <a:t>1987</a:t>
            </a:r>
            <a:r>
              <a:rPr lang="en" sz="2050">
                <a:solidFill>
                  <a:srgbClr val="202122"/>
                </a:solidFill>
                <a:highlight>
                  <a:srgbClr val="FFFFFF"/>
                </a:highlight>
              </a:rPr>
              <a:t>) that uses </a:t>
            </a:r>
            <a:r>
              <a:rPr lang="en" sz="2050">
                <a:solidFill>
                  <a:srgbClr val="0B0080"/>
                </a:solidFill>
                <a:highlight>
                  <a:srgbClr val="FFFFFF"/>
                </a:highlight>
                <a:uFill>
                  <a:noFill/>
                </a:uFill>
                <a:hlinkClick r:id="rId8">
                  <a:extLst>
                    <a:ext uri="{A12FA001-AC4F-418D-AE19-62706E023703}">
                      <ahyp:hlinkClr val="tx"/>
                    </a:ext>
                  </a:extLst>
                </a:hlinkClick>
              </a:rPr>
              <a:t>hashing</a:t>
            </a:r>
            <a:r>
              <a:rPr lang="en" sz="2050">
                <a:solidFill>
                  <a:srgbClr val="202122"/>
                </a:solidFill>
                <a:highlight>
                  <a:srgbClr val="FFFFFF"/>
                </a:highlight>
              </a:rPr>
              <a:t> to find an exact match of a pattern string in a text. It uses a </a:t>
            </a:r>
            <a:r>
              <a:rPr lang="en" sz="2050">
                <a:solidFill>
                  <a:srgbClr val="0B0080"/>
                </a:solidFill>
                <a:highlight>
                  <a:srgbClr val="FFFFFF"/>
                </a:highlight>
                <a:uFill>
                  <a:noFill/>
                </a:uFill>
                <a:hlinkClick r:id="rId9">
                  <a:extLst>
                    <a:ext uri="{A12FA001-AC4F-418D-AE19-62706E023703}">
                      <ahyp:hlinkClr val="tx"/>
                    </a:ext>
                  </a:extLst>
                </a:hlinkClick>
              </a:rPr>
              <a:t>rolling hash</a:t>
            </a:r>
            <a:r>
              <a:rPr lang="en" sz="2050">
                <a:solidFill>
                  <a:srgbClr val="202122"/>
                </a:solidFill>
                <a:highlight>
                  <a:srgbClr val="FFFFFF"/>
                </a:highlight>
              </a:rPr>
              <a:t> to quickly filter out positions of the text that cannot match the pattern, and then checks for a match at the remaining positions. Generalizations of the same idea can be used to find more than one match of a single pattern, or to find matches for more than one pattern.</a:t>
            </a:r>
            <a:endParaRPr sz="28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pic>
        <p:nvPicPr>
          <p:cNvPr id="84" name="Google Shape;84;p17"/>
          <p:cNvPicPr preferRelativeResize="0"/>
          <p:nvPr/>
        </p:nvPicPr>
        <p:blipFill>
          <a:blip r:embed="rId3">
            <a:alphaModFix/>
          </a:blip>
          <a:stretch>
            <a:fillRect/>
          </a:stretch>
        </p:blipFill>
        <p:spPr>
          <a:xfrm>
            <a:off x="0" y="0"/>
            <a:ext cx="6964439" cy="2461851"/>
          </a:xfrm>
          <a:prstGeom prst="rect">
            <a:avLst/>
          </a:prstGeom>
          <a:noFill/>
          <a:ln>
            <a:noFill/>
          </a:ln>
        </p:spPr>
      </p:pic>
      <p:pic>
        <p:nvPicPr>
          <p:cNvPr id="85" name="Google Shape;85;p17"/>
          <p:cNvPicPr preferRelativeResize="0"/>
          <p:nvPr/>
        </p:nvPicPr>
        <p:blipFill>
          <a:blip r:embed="rId4">
            <a:alphaModFix/>
          </a:blip>
          <a:stretch>
            <a:fillRect/>
          </a:stretch>
        </p:blipFill>
        <p:spPr>
          <a:xfrm>
            <a:off x="0" y="2461850"/>
            <a:ext cx="7949899" cy="268164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pic>
        <p:nvPicPr>
          <p:cNvPr id="90" name="Google Shape;90;p18"/>
          <p:cNvPicPr preferRelativeResize="0"/>
          <p:nvPr/>
        </p:nvPicPr>
        <p:blipFill>
          <a:blip r:embed="rId3">
            <a:alphaModFix/>
          </a:blip>
          <a:stretch>
            <a:fillRect/>
          </a:stretch>
        </p:blipFill>
        <p:spPr>
          <a:xfrm>
            <a:off x="2006590" y="0"/>
            <a:ext cx="7137421" cy="5143500"/>
          </a:xfrm>
          <a:prstGeom prst="rect">
            <a:avLst/>
          </a:prstGeom>
          <a:noFill/>
          <a:ln>
            <a:noFill/>
          </a:ln>
        </p:spPr>
      </p:pic>
      <p:sp>
        <p:nvSpPr>
          <p:cNvPr id="91" name="Google Shape;91;p18"/>
          <p:cNvSpPr txBox="1"/>
          <p:nvPr/>
        </p:nvSpPr>
        <p:spPr>
          <a:xfrm>
            <a:off x="0" y="1884725"/>
            <a:ext cx="2006700" cy="154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t>Binary search +</a:t>
            </a:r>
            <a:endParaRPr sz="1500"/>
          </a:p>
          <a:p>
            <a:pPr indent="0" lvl="0" marL="0" rtl="0" algn="l">
              <a:spcBef>
                <a:spcPts val="0"/>
              </a:spcBef>
              <a:spcAft>
                <a:spcPts val="0"/>
              </a:spcAft>
              <a:buNone/>
            </a:pPr>
            <a:r>
              <a:rPr lang="en" sz="1500"/>
              <a:t>Rolling hash template</a:t>
            </a:r>
            <a:endParaRPr sz="1500"/>
          </a:p>
          <a:p>
            <a:pPr indent="0" lvl="0" marL="0" rtl="0" algn="l">
              <a:spcBef>
                <a:spcPts val="0"/>
              </a:spcBef>
              <a:spcAft>
                <a:spcPts val="0"/>
              </a:spcAft>
              <a:buNone/>
            </a:pPr>
            <a:r>
              <a:t/>
            </a:r>
            <a:endParaRPr sz="1500"/>
          </a:p>
          <a:p>
            <a:pPr indent="0" lvl="0" marL="0" rtl="0" algn="l">
              <a:spcBef>
                <a:spcPts val="0"/>
              </a:spcBef>
              <a:spcAft>
                <a:spcPts val="0"/>
              </a:spcAft>
              <a:buNone/>
            </a:pPr>
            <a:r>
              <a:rPr lang="en" sz="1500"/>
              <a:t>Now require result content</a:t>
            </a:r>
            <a:endParaRPr sz="15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pic>
        <p:nvPicPr>
          <p:cNvPr id="96" name="Google Shape;96;p19"/>
          <p:cNvPicPr preferRelativeResize="0"/>
          <p:nvPr/>
        </p:nvPicPr>
        <p:blipFill>
          <a:blip r:embed="rId3">
            <a:alphaModFix/>
          </a:blip>
          <a:stretch>
            <a:fillRect/>
          </a:stretch>
        </p:blipFill>
        <p:spPr>
          <a:xfrm>
            <a:off x="-12" y="0"/>
            <a:ext cx="6915424" cy="5143500"/>
          </a:xfrm>
          <a:prstGeom prst="rect">
            <a:avLst/>
          </a:prstGeom>
          <a:noFill/>
          <a:ln>
            <a:noFill/>
          </a:ln>
        </p:spPr>
      </p:pic>
      <p:sp>
        <p:nvSpPr>
          <p:cNvPr id="97" name="Google Shape;97;p19"/>
          <p:cNvSpPr txBox="1"/>
          <p:nvPr>
            <p:ph idx="1" type="body"/>
          </p:nvPr>
        </p:nvSpPr>
        <p:spPr>
          <a:xfrm>
            <a:off x="7123050" y="270600"/>
            <a:ext cx="1907100" cy="3869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Banana</a:t>
            </a:r>
            <a:endParaRPr/>
          </a:p>
          <a:p>
            <a:pPr indent="0" lvl="0" marL="0" rtl="0" algn="l">
              <a:spcBef>
                <a:spcPts val="1600"/>
              </a:spcBef>
              <a:spcAft>
                <a:spcPts val="0"/>
              </a:spcAft>
              <a:buNone/>
            </a:pPr>
            <a:r>
              <a:rPr lang="en"/>
              <a:t>[ban] -&gt; 2</a:t>
            </a:r>
            <a:endParaRPr/>
          </a:p>
          <a:p>
            <a:pPr indent="0" lvl="0" marL="0" rtl="0" algn="l">
              <a:spcBef>
                <a:spcPts val="1600"/>
              </a:spcBef>
              <a:spcAft>
                <a:spcPts val="0"/>
              </a:spcAft>
              <a:buNone/>
            </a:pPr>
            <a:r>
              <a:rPr lang="en"/>
              <a:t>[ana] -&gt; 1</a:t>
            </a:r>
            <a:endParaRPr/>
          </a:p>
          <a:p>
            <a:pPr indent="0" lvl="0" marL="0" rtl="0" algn="l">
              <a:spcBef>
                <a:spcPts val="1600"/>
              </a:spcBef>
              <a:spcAft>
                <a:spcPts val="0"/>
              </a:spcAft>
              <a:buNone/>
            </a:pPr>
            <a:r>
              <a:rPr lang="en"/>
              <a:t>[nan] -&gt; 3</a:t>
            </a:r>
            <a:endParaRPr/>
          </a:p>
          <a:p>
            <a:pPr indent="0" lvl="0" marL="0" rtl="0" algn="l">
              <a:spcBef>
                <a:spcPts val="1600"/>
              </a:spcBef>
              <a:spcAft>
                <a:spcPts val="0"/>
              </a:spcAft>
              <a:buNone/>
            </a:pPr>
            <a:r>
              <a:rPr lang="en"/>
              <a:t>[ana] -&gt; 1</a:t>
            </a:r>
            <a:endParaRPr/>
          </a:p>
          <a:p>
            <a:pPr indent="0" lvl="0" marL="0" rtl="0" algn="l">
              <a:spcBef>
                <a:spcPts val="1600"/>
              </a:spcBef>
              <a:spcAft>
                <a:spcPts val="0"/>
              </a:spcAft>
              <a:buNone/>
            </a:pPr>
            <a:r>
              <a:rPr lang="en"/>
              <a:t>We find a match</a:t>
            </a:r>
            <a:endParaRPr/>
          </a:p>
          <a:p>
            <a:pPr indent="0" lvl="0" marL="0" rtl="0" algn="l">
              <a:spcBef>
                <a:spcPts val="1600"/>
              </a:spcBef>
              <a:spcAft>
                <a:spcPts val="1600"/>
              </a:spcAft>
              <a:buNone/>
            </a:pPr>
            <a:r>
              <a:rPr lang="en"/>
              <a:t>[ana] == [ana]</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20"/>
          <p:cNvSpPr txBox="1"/>
          <p:nvPr>
            <p:ph type="title"/>
          </p:nvPr>
        </p:nvSpPr>
        <p:spPr>
          <a:xfrm>
            <a:off x="247525" y="78300"/>
            <a:ext cx="8553300" cy="1356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can handle collision by store the start index of string if their hash value is same. We compare string all length if we meet same hash value.</a:t>
            </a:r>
            <a:endParaRPr/>
          </a:p>
        </p:txBody>
      </p:sp>
      <p:pic>
        <p:nvPicPr>
          <p:cNvPr id="103" name="Google Shape;103;p20"/>
          <p:cNvPicPr preferRelativeResize="0"/>
          <p:nvPr/>
        </p:nvPicPr>
        <p:blipFill>
          <a:blip r:embed="rId3">
            <a:alphaModFix/>
          </a:blip>
          <a:stretch>
            <a:fillRect/>
          </a:stretch>
        </p:blipFill>
        <p:spPr>
          <a:xfrm>
            <a:off x="338075" y="1434900"/>
            <a:ext cx="7295724" cy="365090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pic>
        <p:nvPicPr>
          <p:cNvPr id="108" name="Google Shape;108;p21"/>
          <p:cNvPicPr preferRelativeResize="0"/>
          <p:nvPr/>
        </p:nvPicPr>
        <p:blipFill>
          <a:blip r:embed="rId3">
            <a:alphaModFix/>
          </a:blip>
          <a:stretch>
            <a:fillRect/>
          </a:stretch>
        </p:blipFill>
        <p:spPr>
          <a:xfrm>
            <a:off x="3002780" y="0"/>
            <a:ext cx="5321142" cy="5143501"/>
          </a:xfrm>
          <a:prstGeom prst="rect">
            <a:avLst/>
          </a:prstGeom>
          <a:noFill/>
          <a:ln>
            <a:noFill/>
          </a:ln>
        </p:spPr>
      </p:pic>
      <p:sp>
        <p:nvSpPr>
          <p:cNvPr id="109" name="Google Shape;109;p21"/>
          <p:cNvSpPr txBox="1"/>
          <p:nvPr/>
        </p:nvSpPr>
        <p:spPr>
          <a:xfrm>
            <a:off x="0" y="1884725"/>
            <a:ext cx="3002700" cy="172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300"/>
              <a:t>Binary search +</a:t>
            </a:r>
            <a:endParaRPr sz="2300"/>
          </a:p>
          <a:p>
            <a:pPr indent="0" lvl="0" marL="0" rtl="0" algn="l">
              <a:spcBef>
                <a:spcPts val="0"/>
              </a:spcBef>
              <a:spcAft>
                <a:spcPts val="0"/>
              </a:spcAft>
              <a:buNone/>
            </a:pPr>
            <a:r>
              <a:rPr lang="en" sz="2300"/>
              <a:t>Rolling hash template</a:t>
            </a:r>
            <a:endParaRPr sz="2300"/>
          </a:p>
          <a:p>
            <a:pPr indent="0" lvl="0" marL="0" rtl="0" algn="l">
              <a:spcBef>
                <a:spcPts val="0"/>
              </a:spcBef>
              <a:spcAft>
                <a:spcPts val="0"/>
              </a:spcAft>
              <a:buNone/>
            </a:pPr>
            <a:r>
              <a:t/>
            </a:r>
            <a:endParaRPr sz="2300"/>
          </a:p>
          <a:p>
            <a:pPr indent="0" lvl="0" marL="0" rtl="0" algn="l">
              <a:spcBef>
                <a:spcPts val="0"/>
              </a:spcBef>
              <a:spcAft>
                <a:spcPts val="0"/>
              </a:spcAft>
              <a:buNone/>
            </a:pPr>
            <a:r>
              <a:rPr lang="en" sz="2300"/>
              <a:t>Only require length</a:t>
            </a:r>
            <a:endParaRPr sz="2300"/>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